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69" r:id="rId2"/>
    <p:sldId id="257" r:id="rId3"/>
    <p:sldId id="258" r:id="rId4"/>
    <p:sldId id="270" r:id="rId5"/>
    <p:sldId id="271" r:id="rId6"/>
    <p:sldId id="262" r:id="rId7"/>
    <p:sldId id="265" r:id="rId8"/>
    <p:sldId id="260" r:id="rId9"/>
    <p:sldId id="263" r:id="rId10"/>
    <p:sldId id="266" r:id="rId11"/>
    <p:sldId id="261" r:id="rId12"/>
    <p:sldId id="268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384" autoAdjust="0"/>
  </p:normalViewPr>
  <p:slideViewPr>
    <p:cSldViewPr snapToGrid="0">
      <p:cViewPr varScale="1">
        <p:scale>
          <a:sx n="107" d="100"/>
          <a:sy n="107" d="100"/>
        </p:scale>
        <p:origin x="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2.wdp"/><Relationship Id="rId7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www.wsj.com/market-data/quotes/ce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215" y="2404531"/>
            <a:ext cx="7766936" cy="1646302"/>
          </a:xfrm>
        </p:spPr>
        <p:txBody>
          <a:bodyPr/>
          <a:lstStyle/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Social Media Freak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By: </a:t>
            </a:r>
            <a:r>
              <a:rPr lang="en-US" dirty="0"/>
              <a:t>June Beaver, Greg Douglas, Jose Medina, and Liz Martinez</a:t>
            </a:r>
          </a:p>
          <a:p>
            <a:endParaRPr lang="en-US" dirty="0"/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77910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A2FB9-AB20-4985-AF30-12A8E3FB488E}"/>
              </a:ext>
            </a:extLst>
          </p:cNvPr>
          <p:cNvSpPr/>
          <p:nvPr/>
        </p:nvSpPr>
        <p:spPr>
          <a:xfrm>
            <a:off x="525975" y="4655451"/>
            <a:ext cx="5000124" cy="195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85403" y="33095"/>
            <a:ext cx="423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0" y="846963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</a:t>
            </a:r>
            <a:r>
              <a:rPr lang="en-US" dirty="0"/>
              <a:t>-the algorithm does not fit the data well enough (high error rate in both training and testing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8396699" y="426772"/>
            <a:ext cx="33200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Neural Network - TensorFlow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67458-BD82-4D21-9175-6C9301608888}"/>
              </a:ext>
            </a:extLst>
          </p:cNvPr>
          <p:cNvSpPr txBox="1"/>
          <p:nvPr/>
        </p:nvSpPr>
        <p:spPr>
          <a:xfrm>
            <a:off x="525975" y="4229380"/>
            <a:ext cx="3318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Note: Graph shows result of Test data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DEBBD-3441-48A4-87F0-6059A38C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" y="5871504"/>
            <a:ext cx="4848536" cy="55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1740E-0F3E-4F84-ABDB-EF9348ED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05" y="4997828"/>
            <a:ext cx="4857064" cy="59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BD098-AB8F-4202-A005-70A64855A264}"/>
              </a:ext>
            </a:extLst>
          </p:cNvPr>
          <p:cNvSpPr txBox="1"/>
          <p:nvPr/>
        </p:nvSpPr>
        <p:spPr>
          <a:xfrm>
            <a:off x="628282" y="5616543"/>
            <a:ext cx="143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 data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64B2-AD67-4254-A358-2768EFC3DA6E}"/>
              </a:ext>
            </a:extLst>
          </p:cNvPr>
          <p:cNvSpPr txBox="1"/>
          <p:nvPr/>
        </p:nvSpPr>
        <p:spPr>
          <a:xfrm>
            <a:off x="597505" y="4720829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data score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9299630" y="523220"/>
            <a:ext cx="209865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6966-8C1E-4168-A5C5-CDDAA4E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49" y="1120528"/>
            <a:ext cx="3430855" cy="2182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189E-D0E3-4FFC-B517-E820DC57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47" y="4050557"/>
            <a:ext cx="3477057" cy="21952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A38921-AEAE-4FD6-BB45-B97E888100BA}"/>
              </a:ext>
            </a:extLst>
          </p:cNvPr>
          <p:cNvSpPr txBox="1"/>
          <p:nvPr/>
        </p:nvSpPr>
        <p:spPr>
          <a:xfrm>
            <a:off x="5173508" y="3656143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41ED9-FAD1-416E-85DF-2E57C75F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86" y="3115444"/>
            <a:ext cx="3704999" cy="820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DA4AA-6166-4D97-991F-E75C73AD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7" y="1087161"/>
            <a:ext cx="3729377" cy="224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F6110-8546-4C61-95B5-8BFCB855B19A}"/>
              </a:ext>
            </a:extLst>
          </p:cNvPr>
          <p:cNvSpPr txBox="1"/>
          <p:nvPr/>
        </p:nvSpPr>
        <p:spPr>
          <a:xfrm>
            <a:off x="272296" y="717829"/>
            <a:ext cx="192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Before Train &amp; Test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6CD235-5D72-4C72-B73E-9AC63CEB0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96" y="3525621"/>
            <a:ext cx="3477057" cy="52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1B64B1-16B7-49FC-B90F-875090C947C5}"/>
              </a:ext>
            </a:extLst>
          </p:cNvPr>
          <p:cNvSpPr txBox="1"/>
          <p:nvPr/>
        </p:nvSpPr>
        <p:spPr>
          <a:xfrm>
            <a:off x="373021" y="4715339"/>
            <a:ext cx="400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is </a:t>
            </a:r>
            <a:r>
              <a:rPr lang="en-US" b="1" dirty="0"/>
              <a:t>overfitting</a:t>
            </a:r>
            <a:r>
              <a:rPr lang="en-US" dirty="0"/>
              <a:t> - accuracy of the training was above 76% but extremely poor in predicting the 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ED99DE-A7B0-4CF9-8EB5-5F431A9241D3}"/>
              </a:ext>
            </a:extLst>
          </p:cNvPr>
          <p:cNvSpPr txBox="1"/>
          <p:nvPr/>
        </p:nvSpPr>
        <p:spPr>
          <a:xfrm>
            <a:off x="5285662" y="746666"/>
            <a:ext cx="133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Training 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68CC331-E9A4-47B0-BAB4-8B6ECBDA8C44}"/>
              </a:ext>
            </a:extLst>
          </p:cNvPr>
          <p:cNvSpPr/>
          <p:nvPr/>
        </p:nvSpPr>
        <p:spPr>
          <a:xfrm rot="5400000">
            <a:off x="7610041" y="3330839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F7E8A9-C5A1-4460-A314-9C76EBEC297F}"/>
              </a:ext>
            </a:extLst>
          </p:cNvPr>
          <p:cNvSpPr/>
          <p:nvPr/>
        </p:nvSpPr>
        <p:spPr>
          <a:xfrm>
            <a:off x="4097933" y="1542496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07C36-6084-4C6B-9988-57959A391C26}"/>
              </a:ext>
            </a:extLst>
          </p:cNvPr>
          <p:cNvSpPr txBox="1"/>
          <p:nvPr/>
        </p:nvSpPr>
        <p:spPr>
          <a:xfrm>
            <a:off x="8325004" y="1568774"/>
            <a:ext cx="14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size = 0.25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A5F286-5C20-4AB7-9A86-9635EC8588FA}"/>
              </a:ext>
            </a:extLst>
          </p:cNvPr>
          <p:cNvSpPr/>
          <p:nvPr/>
        </p:nvSpPr>
        <p:spPr>
          <a:xfrm>
            <a:off x="85403" y="33095"/>
            <a:ext cx="423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32746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6683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(maybe?)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B3C7-D3D9-7C4D-B653-CD98BDAD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609600"/>
            <a:ext cx="11215114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</a:t>
            </a: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Will positive tweets &amp; posts in social media about a company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encourage people to invest in stocks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of that company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and as a result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make their stock price increase? </a:t>
            </a:r>
            <a:r>
              <a:rPr lang="en-US" sz="4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-7383" y="0"/>
            <a:ext cx="4689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Sentiment Analysis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171704" y="415498"/>
            <a:ext cx="6899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Classifiers in Python</a:t>
            </a:r>
          </a:p>
          <a:p>
            <a:endParaRPr lang="en-US" sz="2400" b="1" dirty="0"/>
          </a:p>
          <a:p>
            <a:r>
              <a:rPr lang="en-US" sz="1600" b="1" dirty="0"/>
              <a:t>Naïve Bayes Classifier: </a:t>
            </a:r>
            <a:r>
              <a:rPr lang="en-US" sz="1600" dirty="0"/>
              <a:t>algorithm for predictive modeling </a:t>
            </a:r>
          </a:p>
          <a:p>
            <a:r>
              <a:rPr lang="en-US" sz="1600" dirty="0"/>
              <a:t>	using NLTK (Natural Language Toolkit) libraries  </a:t>
            </a:r>
          </a:p>
          <a:p>
            <a:r>
              <a:rPr lang="en-US" sz="1600" dirty="0"/>
              <a:t>		Dataset tool that categorizes each review as </a:t>
            </a:r>
          </a:p>
          <a:p>
            <a:r>
              <a:rPr lang="en-US" sz="1600" dirty="0"/>
              <a:t>		positive or negative</a:t>
            </a:r>
          </a:p>
          <a:p>
            <a:r>
              <a:rPr lang="en-US" sz="1600" dirty="0"/>
              <a:t>	by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lvl="1"/>
            <a:endParaRPr lang="en-US" sz="1600" dirty="0"/>
          </a:p>
          <a:p>
            <a:pPr lvl="1"/>
            <a:r>
              <a:rPr lang="fr-FR" sz="1600" u="sng" dirty="0" err="1"/>
              <a:t>Popular</a:t>
            </a:r>
            <a:r>
              <a:rPr lang="fr-FR" sz="1600" u="sng" dirty="0"/>
              <a:t> NLP Sentiment </a:t>
            </a:r>
            <a:r>
              <a:rPr lang="fr-FR" sz="1600" u="sng" dirty="0" err="1"/>
              <a:t>analysis</a:t>
            </a:r>
            <a:r>
              <a:rPr lang="fr-FR" sz="1600" u="sng" dirty="0"/>
              <a:t> packages</a:t>
            </a:r>
            <a:endParaRPr lang="en-US" sz="16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 Classifiers with </a:t>
            </a:r>
            <a:r>
              <a:rPr lang="en-US" sz="1600" b="1" dirty="0"/>
              <a:t>NLTK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			built-in pretrained sentiment analyzer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TextBlob</a:t>
            </a:r>
            <a:r>
              <a:rPr lang="en-US" sz="1600" dirty="0"/>
              <a:t>: provide access to common text-processing operations 		through a familiar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SentiWordNet</a:t>
            </a:r>
            <a:r>
              <a:rPr lang="en-US" sz="1600" dirty="0"/>
              <a:t>: opinion lexicon derived from WordNet database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			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lvl="2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3102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79F441-86D4-4B85-81B0-DE26C6F19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48" y="1015145"/>
            <a:ext cx="5715039" cy="56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CCB63-A0DC-4226-9F99-B3E6E93C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81" y="830997"/>
            <a:ext cx="5445190" cy="278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2AEB2-0692-4A02-961D-C2E4DC04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21" y="3722914"/>
            <a:ext cx="5882368" cy="3063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64C18-EEE2-4042-831E-44B1F93386B8}"/>
              </a:ext>
            </a:extLst>
          </p:cNvPr>
          <p:cNvSpPr txBox="1"/>
          <p:nvPr/>
        </p:nvSpPr>
        <p:spPr>
          <a:xfrm>
            <a:off x="6721876" y="4545677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Metadata tag </a:t>
            </a:r>
            <a:r>
              <a:rPr lang="en-US" dirty="0"/>
              <a:t>(#hashtag)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8008B-253D-45C6-A0EF-EDEFD5478D62}"/>
              </a:ext>
            </a:extLst>
          </p:cNvPr>
          <p:cNvSpPr txBox="1"/>
          <p:nvPr/>
        </p:nvSpPr>
        <p:spPr>
          <a:xfrm>
            <a:off x="1329808" y="172295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Content message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4" y="707885"/>
            <a:ext cx="4668633" cy="29673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5878286" y="1031031"/>
            <a:ext cx="32852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43" y="3675191"/>
            <a:ext cx="4668633" cy="30184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5232315" y="3508331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7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1968</TotalTime>
  <Words>925</Words>
  <Application>Microsoft Office PowerPoint</Application>
  <PresentationFormat>Widescreen</PresentationFormat>
  <Paragraphs>147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Question  Will positive tweets &amp; posts in social media about a company  encourage people to invest in stocks  of that company  and as a result  make their stock price increase?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147</cp:revision>
  <dcterms:created xsi:type="dcterms:W3CDTF">2021-09-30T12:00:47Z</dcterms:created>
  <dcterms:modified xsi:type="dcterms:W3CDTF">2021-10-07T17:22:38Z</dcterms:modified>
</cp:coreProperties>
</file>